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14" r:id="rId7"/>
    <p:sldId id="1308" r:id="rId8"/>
    <p:sldId id="1307" r:id="rId9"/>
    <p:sldId id="1301" r:id="rId10"/>
    <p:sldId id="1317" r:id="rId11"/>
    <p:sldId id="1295" r:id="rId12"/>
    <p:sldId id="1315" r:id="rId13"/>
    <p:sldId id="1316" r:id="rId14"/>
    <p:sldId id="1327" r:id="rId15"/>
    <p:sldId id="1297" r:id="rId16"/>
    <p:sldId id="1326" r:id="rId17"/>
    <p:sldId id="1328" r:id="rId18"/>
    <p:sldId id="1313"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301"/>
            <p14:sldId id="1317"/>
            <p14:sldId id="1295"/>
            <p14:sldId id="1315"/>
            <p14:sldId id="1316"/>
            <p14:sldId id="1327"/>
            <p14:sldId id="1297"/>
            <p14:sldId id="1326"/>
            <p14:sldId id="1328"/>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7" autoAdjust="0"/>
    <p:restoredTop sz="68601" autoAdjust="0"/>
  </p:normalViewPr>
  <p:slideViewPr>
    <p:cSldViewPr snapToGrid="0">
      <p:cViewPr varScale="1">
        <p:scale>
          <a:sx n="64" d="100"/>
          <a:sy n="64" d="100"/>
        </p:scale>
        <p:origin x="1176"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12/16/2014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12/16/2014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12/16/2014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12/16/2014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202B02A0-942D-4A86-8D1E-9CEDC1EF76F5}"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049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12/16/2014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paolopia" TargetMode="External"/><Relationship Id="rId3" Type="http://schemas.openxmlformats.org/officeDocument/2006/relationships/image" Target="../media/image14.jpeg"/><Relationship Id="rId7" Type="http://schemas.openxmlformats.org/officeDocument/2006/relationships/hyperlink" Target="https://twitter.com/massimoprota"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twitter.com/planewilson" TargetMode="External"/><Relationship Id="rId5" Type="http://schemas.openxmlformats.org/officeDocument/2006/relationships/hyperlink" Target="https://twitter.com/SharePointHenke" TargetMode="External"/><Relationship Id="rId4" Type="http://schemas.openxmlformats.org/officeDocument/2006/relationships/hyperlink" Target="https://twitter.com/erwinvanhunen" TargetMode="External"/><Relationship Id="rId9" Type="http://schemas.openxmlformats.org/officeDocument/2006/relationships/hyperlink" Target="https://twitter.com/vrdm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December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monthly schedule</a:t>
            </a:r>
            <a:endParaRPr lang="en-GB" dirty="0"/>
          </a:p>
        </p:txBody>
      </p:sp>
      <p:sp>
        <p:nvSpPr>
          <p:cNvPr id="3" name="Text Placeholder 2"/>
          <p:cNvSpPr>
            <a:spLocks noGrp="1"/>
          </p:cNvSpPr>
          <p:nvPr>
            <p:ph type="body" sz="quarter" idx="10"/>
          </p:nvPr>
        </p:nvSpPr>
        <p:spPr/>
        <p:txBody>
          <a:bodyPr/>
          <a:lstStyle/>
          <a:p>
            <a:r>
              <a:rPr lang="en-US" dirty="0" smtClean="0"/>
              <a:t>New schedule starting from January 2015</a:t>
            </a:r>
          </a:p>
          <a:p>
            <a:r>
              <a:rPr lang="en-US" dirty="0" smtClean="0"/>
              <a:t>Master merge first Friday of the month</a:t>
            </a:r>
          </a:p>
          <a:p>
            <a:r>
              <a:rPr lang="en-US" dirty="0" smtClean="0"/>
              <a:t>Monthly call on 2</a:t>
            </a:r>
            <a:r>
              <a:rPr lang="en-US" baseline="30000" dirty="0" smtClean="0"/>
              <a:t>nd</a:t>
            </a:r>
            <a:r>
              <a:rPr lang="en-US" dirty="0" smtClean="0"/>
              <a:t> Tuesday on each month</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MVA – Transform to app model</a:t>
            </a:r>
            <a:endParaRPr lang="en-GB" dirty="0"/>
          </a:p>
        </p:txBody>
      </p:sp>
      <p:sp>
        <p:nvSpPr>
          <p:cNvPr id="4" name="Text Placeholder 3"/>
          <p:cNvSpPr>
            <a:spLocks noGrp="1"/>
          </p:cNvSpPr>
          <p:nvPr>
            <p:ph type="body" sz="quarter" idx="10"/>
          </p:nvPr>
        </p:nvSpPr>
        <p:spPr>
          <a:xfrm>
            <a:off x="520700" y="1447800"/>
            <a:ext cx="5394960" cy="4173450"/>
          </a:xfrm>
        </p:spPr>
        <p:txBody>
          <a:bodyPr/>
          <a:lstStyle/>
          <a:p>
            <a:r>
              <a:rPr lang="en-US" sz="2800" dirty="0"/>
              <a:t>Transform SharePoint Customizations to SharePoint App </a:t>
            </a:r>
            <a:r>
              <a:rPr lang="en-US" sz="2800" dirty="0" smtClean="0"/>
              <a:t>Model live delivery on 11</a:t>
            </a:r>
            <a:r>
              <a:rPr lang="en-US" sz="2800" baseline="30000" dirty="0" smtClean="0"/>
              <a:t>th</a:t>
            </a:r>
            <a:r>
              <a:rPr lang="en-US" sz="2800" dirty="0" smtClean="0"/>
              <a:t> of Dec</a:t>
            </a:r>
          </a:p>
          <a:p>
            <a:pPr lvl="1"/>
            <a:r>
              <a:rPr lang="en-US" sz="1800" dirty="0" smtClean="0"/>
              <a:t>81% attendees were very satisfied</a:t>
            </a:r>
          </a:p>
          <a:p>
            <a:pPr lvl="1"/>
            <a:r>
              <a:rPr lang="en-US" sz="1800" dirty="0" smtClean="0"/>
              <a:t>523 unique attendees</a:t>
            </a:r>
          </a:p>
          <a:p>
            <a:r>
              <a:rPr lang="en-US" sz="2800" dirty="0" smtClean="0"/>
              <a:t>Will be available as recorded session around 5</a:t>
            </a:r>
            <a:r>
              <a:rPr lang="en-US" sz="2800" baseline="30000" dirty="0" smtClean="0"/>
              <a:t>th</a:t>
            </a:r>
            <a:r>
              <a:rPr lang="en-US" sz="2800" dirty="0" smtClean="0"/>
              <a:t> of Jan</a:t>
            </a:r>
          </a:p>
          <a:p>
            <a:r>
              <a:rPr lang="en-US" sz="2800" dirty="0" smtClean="0"/>
              <a:t>Based on PnP guidance</a:t>
            </a:r>
          </a:p>
          <a:p>
            <a:r>
              <a:rPr lang="en-US" sz="2800" dirty="0" smtClean="0"/>
              <a:t>We are also working on more broad training based on similar topics</a:t>
            </a:r>
            <a:endParaRPr lang="en-GB" sz="2800" dirty="0"/>
          </a:p>
        </p:txBody>
      </p:sp>
      <p:sp>
        <p:nvSpPr>
          <p:cNvPr id="5" name="Text Placeholder 4"/>
          <p:cNvSpPr>
            <a:spLocks noGrp="1"/>
          </p:cNvSpPr>
          <p:nvPr>
            <p:ph type="body" sz="quarter" idx="11"/>
          </p:nvPr>
        </p:nvSpPr>
        <p:spPr>
          <a:xfrm>
            <a:off x="6277928" y="1447800"/>
            <a:ext cx="5394960" cy="4567404"/>
          </a:xfrm>
        </p:spPr>
        <p:txBody>
          <a:bodyPr/>
          <a:lstStyle/>
          <a:p>
            <a:pPr marL="0" indent="0">
              <a:buNone/>
            </a:pPr>
            <a:r>
              <a:rPr lang="en-US" sz="2800" dirty="0" smtClean="0"/>
              <a:t>Modules</a:t>
            </a:r>
            <a:endParaRPr lang="en-GB" sz="2000" dirty="0" smtClean="0"/>
          </a:p>
          <a:p>
            <a:pPr marL="457200" indent="-457200">
              <a:buFont typeface="+mj-lt"/>
              <a:buAutoNum type="arabicPeriod"/>
            </a:pPr>
            <a:r>
              <a:rPr lang="en-GB" sz="2000" dirty="0" smtClean="0"/>
              <a:t>Introduction </a:t>
            </a:r>
            <a:r>
              <a:rPr lang="en-GB" sz="2000" dirty="0"/>
              <a:t>to App Model Transition Tasks</a:t>
            </a:r>
          </a:p>
          <a:p>
            <a:pPr marL="457200" indent="-457200">
              <a:buFont typeface="+mj-lt"/>
              <a:buAutoNum type="arabicPeriod"/>
            </a:pPr>
            <a:r>
              <a:rPr lang="en-GB" sz="2000" dirty="0"/>
              <a:t>Controlling Branding in SharePoint Using App Model</a:t>
            </a:r>
          </a:p>
          <a:p>
            <a:pPr marL="457200" indent="-457200">
              <a:buFont typeface="+mj-lt"/>
              <a:buAutoNum type="arabicPeriod"/>
            </a:pPr>
            <a:r>
              <a:rPr lang="en-GB" sz="2000" dirty="0"/>
              <a:t>Site Collection and Site Provisioning with App Model</a:t>
            </a:r>
          </a:p>
          <a:p>
            <a:pPr marL="457200" indent="-457200">
              <a:buFont typeface="+mj-lt"/>
              <a:buAutoNum type="arabicPeriod"/>
            </a:pPr>
            <a:r>
              <a:rPr lang="en-GB" sz="2000" dirty="0"/>
              <a:t>UX Components and Site Modifications Using Apps Techniques</a:t>
            </a:r>
          </a:p>
          <a:p>
            <a:pPr marL="457200" indent="-457200">
              <a:buFont typeface="+mj-lt"/>
              <a:buAutoNum type="arabicPeriod"/>
            </a:pPr>
            <a:r>
              <a:rPr lang="en-GB" sz="2000" dirty="0"/>
              <a:t>User Profile and Personalization with App Model</a:t>
            </a:r>
          </a:p>
          <a:p>
            <a:pPr marL="457200" indent="-457200">
              <a:buFont typeface="+mj-lt"/>
              <a:buAutoNum type="arabicPeriod"/>
            </a:pPr>
            <a:r>
              <a:rPr lang="en-GB" sz="2000" dirty="0"/>
              <a:t>Practices for ​Converting Existing Sites to App Model Functionality</a:t>
            </a:r>
          </a:p>
          <a:p>
            <a:pPr marL="457200" indent="-457200">
              <a:buFont typeface="+mj-lt"/>
              <a:buAutoNum type="arabicPeriod"/>
            </a:pPr>
            <a:endParaRPr lang="en-GB" sz="2400" dirty="0"/>
          </a:p>
        </p:txBody>
      </p:sp>
    </p:spTree>
    <p:extLst>
      <p:ext uri="{BB962C8B-B14F-4D97-AF65-F5344CB8AC3E}">
        <p14:creationId xmlns:p14="http://schemas.microsoft.com/office/powerpoint/2010/main" val="29616047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CSOM – latest updates in Nov and Dec CU</a:t>
            </a:r>
            <a:br>
              <a:rPr lang="en-US" sz="4800" dirty="0" smtClean="0"/>
            </a:br>
            <a:r>
              <a:rPr lang="en-US" sz="3200" dirty="0" smtClean="0"/>
              <a:t>Coming to redistributables early Jan</a:t>
            </a:r>
            <a:endParaRPr lang="en-GB" sz="4800" dirty="0"/>
          </a:p>
        </p:txBody>
      </p:sp>
      <p:sp>
        <p:nvSpPr>
          <p:cNvPr id="4" name="Text Placeholder 3"/>
          <p:cNvSpPr>
            <a:spLocks noGrp="1"/>
          </p:cNvSpPr>
          <p:nvPr>
            <p:ph type="body" sz="quarter" idx="10"/>
          </p:nvPr>
        </p:nvSpPr>
        <p:spPr>
          <a:xfrm>
            <a:off x="520700" y="1447800"/>
            <a:ext cx="5394960" cy="4548938"/>
          </a:xfrm>
        </p:spPr>
        <p:txBody>
          <a:bodyPr/>
          <a:lstStyle/>
          <a:p>
            <a:r>
              <a:rPr lang="en-US" sz="2800" dirty="0" smtClean="0"/>
              <a:t>List</a:t>
            </a:r>
          </a:p>
          <a:p>
            <a:pPr lvl="1"/>
            <a:r>
              <a:rPr lang="en-GB" sz="1600" dirty="0" smtClean="0"/>
              <a:t>New public property </a:t>
            </a:r>
            <a:r>
              <a:rPr lang="en-GB" sz="1600" dirty="0" err="1" smtClean="0"/>
              <a:t>Microsoft.SharePoint.Client.List.MajorVersionLimit</a:t>
            </a:r>
            <a:endParaRPr lang="en-GB" sz="1600" dirty="0"/>
          </a:p>
          <a:p>
            <a:pPr lvl="1"/>
            <a:r>
              <a:rPr lang="en-GB" sz="1600" dirty="0" smtClean="0"/>
              <a:t>New public property </a:t>
            </a:r>
            <a:r>
              <a:rPr lang="en-GB" sz="1600" dirty="0" err="1" smtClean="0"/>
              <a:t>Microsoft.SharePoint.Client.List.MajorWithMinorVersionsLimit</a:t>
            </a:r>
            <a:endParaRPr lang="en-GB" sz="1600" dirty="0" smtClean="0"/>
          </a:p>
          <a:p>
            <a:r>
              <a:rPr lang="en-US" sz="2800" dirty="0" smtClean="0"/>
              <a:t>Site</a:t>
            </a:r>
          </a:p>
          <a:p>
            <a:pPr lvl="1"/>
            <a:r>
              <a:rPr lang="en-GB" sz="1600" dirty="0"/>
              <a:t>New public method </a:t>
            </a:r>
            <a:r>
              <a:rPr lang="en-GB" sz="1600" dirty="0" err="1"/>
              <a:t>Microsoft.SharePoint.Client.Web.AddSupportedUILanguage</a:t>
            </a:r>
            <a:r>
              <a:rPr lang="en-GB" sz="1600" dirty="0"/>
              <a:t>()</a:t>
            </a:r>
          </a:p>
          <a:p>
            <a:pPr lvl="1"/>
            <a:r>
              <a:rPr lang="en-GB" sz="1600" dirty="0"/>
              <a:t>New public method </a:t>
            </a:r>
            <a:r>
              <a:rPr lang="en-GB" sz="1600" dirty="0" err="1"/>
              <a:t>Microsoft.SharePoint.Client.Web.RemoveSupportedUILanguage</a:t>
            </a:r>
            <a:r>
              <a:rPr lang="en-GB" sz="1600" dirty="0" smtClean="0"/>
              <a:t>()</a:t>
            </a:r>
          </a:p>
          <a:p>
            <a:pPr lvl="1"/>
            <a:r>
              <a:rPr lang="en-GB" sz="1600" dirty="0" smtClean="0"/>
              <a:t>New </a:t>
            </a:r>
            <a:r>
              <a:rPr lang="en-GB" sz="1600" dirty="0"/>
              <a:t>setter for public property </a:t>
            </a:r>
            <a:r>
              <a:rPr lang="en-GB" sz="1600" dirty="0" err="1" smtClean="0"/>
              <a:t>Microsoft.SharePoint.Client.RegionalSettings.LocaleId</a:t>
            </a:r>
            <a:endParaRPr lang="en-GB" sz="1600" dirty="0" smtClean="0"/>
          </a:p>
          <a:p>
            <a:pPr lvl="1"/>
            <a:r>
              <a:rPr lang="en-GB" sz="1600" dirty="0" smtClean="0"/>
              <a:t>New </a:t>
            </a:r>
            <a:r>
              <a:rPr lang="en-GB" sz="1600" dirty="0"/>
              <a:t>public method </a:t>
            </a:r>
            <a:r>
              <a:rPr lang="en-GB" sz="1600" dirty="0" err="1"/>
              <a:t>Microsoft.SharePoint.Client.RegionalSettings.Update</a:t>
            </a:r>
            <a:r>
              <a:rPr lang="en-GB" sz="1600" dirty="0" smtClean="0"/>
              <a:t>()</a:t>
            </a:r>
            <a:endParaRPr lang="en-GB" sz="1600" dirty="0"/>
          </a:p>
        </p:txBody>
      </p:sp>
      <p:sp>
        <p:nvSpPr>
          <p:cNvPr id="5" name="Text Placeholder 4"/>
          <p:cNvSpPr>
            <a:spLocks noGrp="1"/>
          </p:cNvSpPr>
          <p:nvPr>
            <p:ph type="body" sz="quarter" idx="11"/>
          </p:nvPr>
        </p:nvSpPr>
        <p:spPr>
          <a:xfrm>
            <a:off x="6277928" y="1447800"/>
            <a:ext cx="5394960" cy="3834896"/>
          </a:xfrm>
        </p:spPr>
        <p:txBody>
          <a:bodyPr/>
          <a:lstStyle/>
          <a:p>
            <a:r>
              <a:rPr lang="en-US" sz="2800" dirty="0" smtClean="0"/>
              <a:t>Site Collection</a:t>
            </a:r>
          </a:p>
          <a:p>
            <a:pPr lvl="1"/>
            <a:r>
              <a:rPr lang="en-GB" sz="1600" dirty="0"/>
              <a:t>New public property </a:t>
            </a:r>
            <a:r>
              <a:rPr lang="en-GB" sz="1600" dirty="0" err="1"/>
              <a:t>Microsoft.SharePoint.Client.Site.Audit</a:t>
            </a:r>
            <a:endParaRPr lang="en-GB" sz="1600" dirty="0"/>
          </a:p>
          <a:p>
            <a:pPr lvl="1"/>
            <a:r>
              <a:rPr lang="en-GB" sz="1600" dirty="0"/>
              <a:t>New public property </a:t>
            </a:r>
            <a:r>
              <a:rPr lang="en-GB" sz="1600" dirty="0" err="1"/>
              <a:t>Microsoft.SharePoint.Client.Site.AuditLogTrimmingRetention</a:t>
            </a:r>
            <a:endParaRPr lang="en-GB" sz="1600" dirty="0"/>
          </a:p>
          <a:p>
            <a:pPr lvl="1"/>
            <a:r>
              <a:rPr lang="en-GB" sz="1600" dirty="0"/>
              <a:t>New public property </a:t>
            </a:r>
            <a:r>
              <a:rPr lang="en-GB" sz="1600" dirty="0" err="1"/>
              <a:t>Microsoft.SharePoint.Client.Site.TrimAuditLog</a:t>
            </a:r>
            <a:endParaRPr lang="en-GB" sz="1600" dirty="0"/>
          </a:p>
          <a:p>
            <a:pPr lvl="1"/>
            <a:r>
              <a:rPr lang="en-GB" sz="1600" dirty="0"/>
              <a:t>New Class </a:t>
            </a:r>
            <a:r>
              <a:rPr lang="en-GB" sz="1600" dirty="0" err="1"/>
              <a:t>Microsoft.SharePoint.Client.Audit</a:t>
            </a:r>
            <a:endParaRPr lang="en-GB" sz="1600" dirty="0"/>
          </a:p>
          <a:p>
            <a:pPr lvl="1"/>
            <a:r>
              <a:rPr lang="en-GB" sz="1600" dirty="0"/>
              <a:t>New </a:t>
            </a:r>
            <a:r>
              <a:rPr lang="en-GB" sz="1600" dirty="0" err="1"/>
              <a:t>Enum</a:t>
            </a:r>
            <a:r>
              <a:rPr lang="en-GB" sz="1600" dirty="0"/>
              <a:t> </a:t>
            </a:r>
            <a:r>
              <a:rPr lang="en-GB" sz="1600" dirty="0" err="1"/>
              <a:t>Microsoft.SharePoint.Client.AuditMaskType</a:t>
            </a:r>
            <a:endParaRPr lang="en-GB" sz="1600" dirty="0"/>
          </a:p>
          <a:p>
            <a:pPr lvl="1"/>
            <a:r>
              <a:rPr lang="en-GB" sz="1600" dirty="0"/>
              <a:t>New Class </a:t>
            </a:r>
            <a:r>
              <a:rPr lang="en-GB" sz="1600" dirty="0" err="1"/>
              <a:t>Microsoft.SharePoint.Client.AuditPropertyNames</a:t>
            </a:r>
            <a:endParaRPr lang="en-GB" sz="1600" dirty="0"/>
          </a:p>
          <a:p>
            <a:pPr lvl="1"/>
            <a:r>
              <a:rPr lang="en-GB" sz="1600" dirty="0"/>
              <a:t>New public property </a:t>
            </a:r>
            <a:r>
              <a:rPr lang="en-GB" sz="1600" dirty="0" err="1"/>
              <a:t>Microsoft.SharePoint.Client.Site.SecondaryContact</a:t>
            </a:r>
            <a:endParaRPr lang="en-GB" sz="1600" dirty="0"/>
          </a:p>
        </p:txBody>
      </p:sp>
    </p:spTree>
    <p:extLst>
      <p:ext uri="{BB962C8B-B14F-4D97-AF65-F5344CB8AC3E}">
        <p14:creationId xmlns:p14="http://schemas.microsoft.com/office/powerpoint/2010/main" val="30373591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Month highlights</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Forked 190 times (</a:t>
            </a:r>
            <a:r>
              <a:rPr lang="en-US" sz="3200" dirty="0" smtClean="0"/>
              <a:t>135</a:t>
            </a:r>
            <a:r>
              <a:rPr lang="en-US" dirty="0" smtClean="0"/>
              <a:t>)</a:t>
            </a:r>
          </a:p>
          <a:p>
            <a:r>
              <a:rPr lang="en-US" dirty="0" smtClean="0"/>
              <a:t>236 merged pull </a:t>
            </a:r>
            <a:r>
              <a:rPr lang="en-US" dirty="0"/>
              <a:t>requests </a:t>
            </a:r>
            <a:r>
              <a:rPr lang="en-US" dirty="0" smtClean="0"/>
              <a:t>(</a:t>
            </a:r>
            <a:r>
              <a:rPr lang="en-US" sz="3200" dirty="0" smtClean="0"/>
              <a:t>189</a:t>
            </a:r>
            <a:r>
              <a:rPr lang="en-US" dirty="0" smtClean="0"/>
              <a:t>) </a:t>
            </a:r>
          </a:p>
          <a:p>
            <a:r>
              <a:rPr lang="en-US" dirty="0" smtClean="0"/>
              <a:t>58 closed </a:t>
            </a:r>
            <a:r>
              <a:rPr lang="en-US" dirty="0"/>
              <a:t>issues </a:t>
            </a:r>
            <a:r>
              <a:rPr lang="en-US" dirty="0" smtClean="0"/>
              <a:t>(</a:t>
            </a:r>
            <a:r>
              <a:rPr lang="en-US" sz="3200" dirty="0" smtClean="0"/>
              <a:t>43</a:t>
            </a:r>
            <a:r>
              <a:rPr lang="en-US" dirty="0" smtClean="0"/>
              <a:t>) </a:t>
            </a:r>
          </a:p>
          <a:p>
            <a:r>
              <a:rPr lang="en-US" dirty="0" smtClean="0"/>
              <a:t>More than 3050 (</a:t>
            </a:r>
            <a:r>
              <a:rPr lang="en-US" sz="3200" dirty="0" smtClean="0"/>
              <a:t>2160</a:t>
            </a:r>
            <a:r>
              <a:rPr lang="en-US" dirty="0" smtClean="0"/>
              <a:t>) unique visitors during last 2 </a:t>
            </a:r>
            <a:r>
              <a:rPr lang="en-US" dirty="0" smtClean="0"/>
              <a:t>weeks</a:t>
            </a:r>
          </a:p>
          <a:p>
            <a:r>
              <a:rPr lang="en-US" dirty="0" smtClean="0"/>
              <a:t>Nuget package </a:t>
            </a:r>
            <a:r>
              <a:rPr lang="en-US" smtClean="0"/>
              <a:t>3800 downloads </a:t>
            </a:r>
            <a:endParaRPr lang="en-US" dirty="0" smtClean="0"/>
          </a:p>
          <a:p>
            <a:r>
              <a:rPr lang="en-US" dirty="0" smtClean="0"/>
              <a:t>Yammer group has 1419 members (</a:t>
            </a:r>
            <a:r>
              <a:rPr lang="en-US" sz="3200" dirty="0" smtClean="0"/>
              <a:t>757</a:t>
            </a:r>
            <a:r>
              <a:rPr lang="en-US" dirty="0" smtClean="0"/>
              <a:t>)</a:t>
            </a:r>
          </a:p>
          <a:p>
            <a:pPr lvl="1"/>
            <a:r>
              <a:rPr lang="en-US" dirty="0" smtClean="0"/>
              <a:t>aka.ms/</a:t>
            </a:r>
            <a:r>
              <a:rPr lang="en-US" dirty="0" err="1" smtClean="0"/>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519" y="228600"/>
            <a:ext cx="2457306" cy="42335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3496342"/>
          </a:xfrm>
        </p:spPr>
        <p:txBody>
          <a:bodyPr/>
          <a:lstStyle/>
          <a:p>
            <a:r>
              <a:rPr lang="en-US" sz="2800" dirty="0" smtClean="0"/>
              <a:t>Erwin Van Hunen (</a:t>
            </a:r>
            <a:r>
              <a:rPr lang="en-US" sz="2800" dirty="0" err="1" smtClean="0"/>
              <a:t>Knowit</a:t>
            </a:r>
            <a:r>
              <a:rPr lang="en-US" sz="2800" dirty="0" smtClean="0"/>
              <a:t> AB) </a:t>
            </a:r>
            <a:r>
              <a:rPr lang="en-GB" sz="2800" dirty="0">
                <a:hlinkClick r:id="rId4"/>
              </a:rPr>
              <a:t>@erwinvanhunen</a:t>
            </a:r>
            <a:r>
              <a:rPr lang="en-US" sz="2800" dirty="0"/>
              <a:t> </a:t>
            </a:r>
          </a:p>
          <a:p>
            <a:r>
              <a:rPr lang="en-US" sz="2800" dirty="0" smtClean="0"/>
              <a:t>Henrik Gustafsson </a:t>
            </a:r>
            <a:r>
              <a:rPr lang="en-US" sz="2000" dirty="0" smtClean="0"/>
              <a:t>(</a:t>
            </a:r>
            <a:r>
              <a:rPr lang="en-US" sz="2000" dirty="0" err="1" smtClean="0"/>
              <a:t>HappySolutions</a:t>
            </a:r>
            <a:r>
              <a:rPr lang="en-US" sz="2000" dirty="0" smtClean="0"/>
              <a:t>) </a:t>
            </a:r>
            <a:r>
              <a:rPr lang="en-GB" sz="2000" dirty="0">
                <a:hlinkClick r:id="rId5"/>
              </a:rPr>
              <a:t>@</a:t>
            </a:r>
            <a:r>
              <a:rPr lang="en-GB" sz="2000" dirty="0" err="1" smtClean="0">
                <a:hlinkClick r:id="rId5"/>
              </a:rPr>
              <a:t>SharePointHenke</a:t>
            </a:r>
            <a:endParaRPr lang="en-GB" sz="2000" dirty="0" smtClean="0"/>
          </a:p>
          <a:p>
            <a:r>
              <a:rPr lang="en-GB" sz="2800" dirty="0" smtClean="0"/>
              <a:t>Mark Wilson </a:t>
            </a:r>
            <a:r>
              <a:rPr lang="en-GB" sz="2800" dirty="0">
                <a:hlinkClick r:id="rId6"/>
              </a:rPr>
              <a:t>@</a:t>
            </a:r>
            <a:r>
              <a:rPr lang="en-GB" sz="2800" dirty="0" err="1">
                <a:hlinkClick r:id="rId6"/>
              </a:rPr>
              <a:t>PlanetWilson</a:t>
            </a:r>
            <a:r>
              <a:rPr lang="en-GB" sz="2800" dirty="0"/>
              <a:t> </a:t>
            </a:r>
          </a:p>
          <a:p>
            <a:r>
              <a:rPr lang="en-GB" sz="2800" dirty="0"/>
              <a:t>Massimo </a:t>
            </a:r>
            <a:r>
              <a:rPr lang="en-GB" sz="2800" dirty="0" err="1"/>
              <a:t>Prota</a:t>
            </a:r>
            <a:r>
              <a:rPr lang="en-GB" sz="2800" dirty="0"/>
              <a:t> </a:t>
            </a:r>
            <a:r>
              <a:rPr lang="en-GB" sz="2800" dirty="0" smtClean="0">
                <a:hlinkClick r:id="rId7"/>
              </a:rPr>
              <a:t>@</a:t>
            </a:r>
            <a:r>
              <a:rPr lang="en-GB" sz="2800" dirty="0" err="1" smtClean="0">
                <a:hlinkClick r:id="rId7"/>
              </a:rPr>
              <a:t>massimoprota</a:t>
            </a:r>
            <a:endParaRPr lang="en-US" sz="2800" dirty="0"/>
          </a:p>
          <a:p>
            <a:endParaRPr lang="en-US" sz="2000" dirty="0" smtClean="0"/>
          </a:p>
        </p:txBody>
      </p:sp>
      <p:sp>
        <p:nvSpPr>
          <p:cNvPr id="7" name="Text Placeholder 6"/>
          <p:cNvSpPr>
            <a:spLocks noGrp="1"/>
          </p:cNvSpPr>
          <p:nvPr>
            <p:ph type="body" sz="quarter" idx="11"/>
          </p:nvPr>
        </p:nvSpPr>
        <p:spPr>
          <a:xfrm>
            <a:off x="5660412" y="1447800"/>
            <a:ext cx="5394960" cy="2788456"/>
          </a:xfrm>
        </p:spPr>
        <p:txBody>
          <a:bodyPr/>
          <a:lstStyle/>
          <a:p>
            <a:r>
              <a:rPr lang="en-GB" sz="2800" dirty="0"/>
              <a:t>Paolo Pialorsi (PiaSys.com) </a:t>
            </a:r>
            <a:r>
              <a:rPr lang="en-GB" sz="2800" dirty="0" smtClean="0">
                <a:hlinkClick r:id="rId8"/>
              </a:rPr>
              <a:t>@</a:t>
            </a:r>
            <a:r>
              <a:rPr lang="en-GB" sz="2800" dirty="0" err="1">
                <a:hlinkClick r:id="rId8"/>
              </a:rPr>
              <a:t>PaoloPia</a:t>
            </a:r>
            <a:r>
              <a:rPr lang="en-GB" sz="2800" dirty="0"/>
              <a:t> </a:t>
            </a:r>
          </a:p>
          <a:p>
            <a:r>
              <a:rPr lang="en-GB" sz="2800" dirty="0" err="1"/>
              <a:t>Vardhaman</a:t>
            </a:r>
            <a:r>
              <a:rPr lang="en-GB" sz="2800" dirty="0"/>
              <a:t> </a:t>
            </a:r>
            <a:r>
              <a:rPr lang="en-GB" sz="2800" dirty="0" smtClean="0"/>
              <a:t>Deshpande</a:t>
            </a:r>
            <a:br>
              <a:rPr lang="en-GB" sz="2800" dirty="0" smtClean="0"/>
            </a:br>
            <a:r>
              <a:rPr lang="en-GB" sz="2800" dirty="0" smtClean="0"/>
              <a:t>(</a:t>
            </a:r>
            <a:r>
              <a:rPr lang="en-GB" sz="2800" dirty="0"/>
              <a:t>Content and Code</a:t>
            </a:r>
            <a:r>
              <a:rPr lang="en-GB" sz="2800" dirty="0" smtClean="0"/>
              <a:t>) </a:t>
            </a:r>
            <a:r>
              <a:rPr lang="en-GB" sz="2800" dirty="0">
                <a:hlinkClick r:id="rId9"/>
              </a:rPr>
              <a:t>@</a:t>
            </a:r>
            <a:r>
              <a:rPr lang="en-GB" sz="2800" dirty="0" err="1">
                <a:hlinkClick r:id="rId9"/>
              </a:rPr>
              <a:t>vrdmn</a:t>
            </a:r>
            <a:r>
              <a:rPr lang="en-GB" sz="2800" dirty="0"/>
              <a:t> </a:t>
            </a:r>
          </a:p>
          <a:p>
            <a:r>
              <a:rPr lang="en-GB" sz="2800" dirty="0"/>
              <a:t>Zane </a:t>
            </a:r>
            <a:r>
              <a:rPr lang="en-GB" sz="2800" dirty="0" err="1" smtClean="0"/>
              <a:t>Rahui</a:t>
            </a:r>
            <a:endParaRPr lang="en-GB" sz="2800" dirty="0"/>
          </a:p>
          <a:p>
            <a:r>
              <a:rPr lang="en-GB" sz="2800" dirty="0" smtClean="0"/>
              <a:t>Daniel </a:t>
            </a:r>
            <a:r>
              <a:rPr lang="en-GB" sz="2800" dirty="0" err="1"/>
              <a:t>Budimer</a:t>
            </a:r>
            <a:r>
              <a:rPr lang="en-GB" sz="2800" dirty="0"/>
              <a:t> (Microsoft)</a:t>
            </a:r>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p:txBody>
          <a:bodyPr/>
          <a:lstStyle/>
          <a:p>
            <a:r>
              <a:rPr lang="en-US" sz="2400" dirty="0" err="1" smtClean="0"/>
              <a:t>Core.Throttling</a:t>
            </a:r>
            <a:r>
              <a:rPr lang="en-US" sz="2400" dirty="0" smtClean="0"/>
              <a:t>(</a:t>
            </a:r>
            <a:r>
              <a:rPr lang="en-US" sz="2400" dirty="0" smtClean="0">
                <a:solidFill>
                  <a:schemeClr val="tx2"/>
                </a:solidFill>
              </a:rPr>
              <a:t>Vesa Juvonen</a:t>
            </a:r>
            <a:r>
              <a:rPr lang="en-US" sz="2400" dirty="0" smtClean="0"/>
              <a:t>)</a:t>
            </a:r>
          </a:p>
          <a:p>
            <a:r>
              <a:rPr lang="nl-BE" sz="2400" dirty="0" smtClean="0"/>
              <a:t>Workflow.Activities </a:t>
            </a:r>
            <a:r>
              <a:rPr lang="nl-BE" sz="2400" dirty="0"/>
              <a:t>(</a:t>
            </a:r>
            <a:r>
              <a:rPr lang="nl-BE" sz="2400" dirty="0">
                <a:solidFill>
                  <a:schemeClr val="tx2"/>
                </a:solidFill>
              </a:rPr>
              <a:t>Paolo Pialorsi</a:t>
            </a:r>
            <a:r>
              <a:rPr lang="nl-BE" sz="2400" dirty="0"/>
              <a:t>, PiaSys.com)</a:t>
            </a:r>
          </a:p>
          <a:p>
            <a:r>
              <a:rPr lang="nl-BE" sz="2400" dirty="0" smtClean="0"/>
              <a:t>Workflow.CustomTasks </a:t>
            </a:r>
            <a:r>
              <a:rPr lang="nl-BE" sz="2400" dirty="0"/>
              <a:t>(</a:t>
            </a:r>
            <a:r>
              <a:rPr lang="nl-BE" sz="2400" dirty="0">
                <a:solidFill>
                  <a:schemeClr val="tx2"/>
                </a:solidFill>
              </a:rPr>
              <a:t>Paolo </a:t>
            </a:r>
            <a:r>
              <a:rPr lang="nl-BE" sz="2400" dirty="0" smtClean="0">
                <a:solidFill>
                  <a:schemeClr val="tx2"/>
                </a:solidFill>
              </a:rPr>
              <a:t>Pialorsi</a:t>
            </a:r>
            <a:r>
              <a:rPr lang="nl-BE" sz="2400" dirty="0" smtClean="0"/>
              <a:t>, PiaSys.com)</a:t>
            </a:r>
          </a:p>
          <a:p>
            <a:r>
              <a:rPr lang="nl-BE" sz="2400" dirty="0" smtClean="0"/>
              <a:t>UserProfile.Manipulation.CSOM.Console (</a:t>
            </a:r>
            <a:r>
              <a:rPr lang="en-GB" sz="2400" dirty="0" err="1">
                <a:solidFill>
                  <a:schemeClr val="accent1"/>
                </a:solidFill>
              </a:rPr>
              <a:t>Vardhaman</a:t>
            </a:r>
            <a:r>
              <a:rPr lang="en-GB" sz="2400" dirty="0">
                <a:solidFill>
                  <a:schemeClr val="accent1"/>
                </a:solidFill>
              </a:rPr>
              <a:t> </a:t>
            </a:r>
            <a:r>
              <a:rPr lang="en-GB" sz="2400" dirty="0" smtClean="0">
                <a:solidFill>
                  <a:schemeClr val="accent1"/>
                </a:solidFill>
              </a:rPr>
              <a:t>Deshpande, </a:t>
            </a:r>
            <a:r>
              <a:rPr lang="en-GB" sz="2400" dirty="0" smtClean="0"/>
              <a:t>Content </a:t>
            </a:r>
            <a:r>
              <a:rPr lang="en-GB" sz="2400" dirty="0"/>
              <a:t>and </a:t>
            </a:r>
            <a:r>
              <a:rPr lang="en-GB" sz="2400" dirty="0" smtClean="0"/>
              <a:t>Code</a:t>
            </a:r>
            <a:r>
              <a:rPr lang="nl-BE" sz="2400" dirty="0" smtClean="0"/>
              <a:t>)</a:t>
            </a:r>
            <a:br>
              <a:rPr lang="nl-BE" sz="2400" dirty="0" smtClean="0"/>
            </a:br>
            <a:endParaRPr lang="nl-BE" sz="2400" dirty="0" smtClean="0"/>
          </a:p>
          <a:p>
            <a:pPr marL="0" indent="0">
              <a:buNone/>
            </a:pPr>
            <a:r>
              <a:rPr lang="nl-BE" sz="3200" dirty="0" smtClean="0"/>
              <a:t>Updates</a:t>
            </a:r>
          </a:p>
          <a:p>
            <a:r>
              <a:rPr lang="nl-BE" sz="2400" dirty="0" smtClean="0"/>
              <a:t>PnP Core (Erwin, Suman, Bert, </a:t>
            </a:r>
            <a:r>
              <a:rPr lang="nl-BE" sz="2400" dirty="0" err="1" smtClean="0"/>
              <a:t>Sly</a:t>
            </a:r>
            <a:r>
              <a:rPr lang="nl-BE" sz="2400" dirty="0" smtClean="0"/>
              <a:t>, Henrik)</a:t>
            </a:r>
          </a:p>
          <a:p>
            <a:r>
              <a:rPr lang="nl-BE" sz="2400" dirty="0" smtClean="0"/>
              <a:t>Core.JavaScriptInjection</a:t>
            </a:r>
          </a:p>
          <a:p>
            <a:r>
              <a:rPr lang="nl-BE" sz="2400" dirty="0" smtClean="0"/>
              <a:t>Core.MMSSync (</a:t>
            </a:r>
            <a:r>
              <a:rPr lang="nl-BE" sz="2400" dirty="0">
                <a:solidFill>
                  <a:schemeClr val="tx2"/>
                </a:solidFill>
              </a:rPr>
              <a:t>Bert Jansen</a:t>
            </a:r>
            <a:r>
              <a:rPr lang="nl-BE" sz="2400" dirty="0" smtClean="0"/>
              <a:t>)</a:t>
            </a:r>
          </a:p>
          <a:p>
            <a:r>
              <a:rPr lang="nl-BE" sz="2400" dirty="0" smtClean="0"/>
              <a:t>PowerShell.Commands </a:t>
            </a:r>
            <a:r>
              <a:rPr lang="en-US" sz="2400" dirty="0"/>
              <a:t>(</a:t>
            </a:r>
            <a:r>
              <a:rPr lang="en-US" sz="2400" dirty="0">
                <a:solidFill>
                  <a:schemeClr val="tx2"/>
                </a:solidFill>
              </a:rPr>
              <a:t>Erwin Van Hunen</a:t>
            </a:r>
            <a:r>
              <a:rPr lang="en-US" sz="2400" dirty="0"/>
              <a:t>, </a:t>
            </a:r>
            <a:r>
              <a:rPr lang="en-US" sz="2400" dirty="0" err="1"/>
              <a:t>Knowit</a:t>
            </a:r>
            <a:r>
              <a:rPr lang="en-US" sz="2400" dirty="0"/>
              <a:t> AB</a:t>
            </a:r>
            <a:r>
              <a:rPr lang="en-US" sz="2400" dirty="0" smtClean="0"/>
              <a:t>)</a:t>
            </a:r>
            <a:endParaRPr lang="nl-BE" sz="2400" dirty="0"/>
          </a:p>
          <a:p>
            <a:endParaRPr lang="nl-BE"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133 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883916" y="3748981"/>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2444</Words>
  <Application>Microsoft Office PowerPoint</Application>
  <PresentationFormat>Custom</PresentationFormat>
  <Paragraphs>228</Paragraphs>
  <Slides>18</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December 2014</vt:lpstr>
      <vt:lpstr>Agenda</vt:lpstr>
      <vt:lpstr>Where are you located?</vt:lpstr>
      <vt:lpstr>PowerPoint Presentation</vt:lpstr>
      <vt:lpstr>Statistics– Key numbers (previous month)</vt:lpstr>
      <vt:lpstr>PnP Structure – folders and code</vt:lpstr>
      <vt:lpstr>Thank you for your assistance!</vt:lpstr>
      <vt:lpstr>New and updated contributions</vt:lpstr>
      <vt:lpstr>Updates to PnP Core and miscellaneous</vt:lpstr>
      <vt:lpstr>New monthly schedule</vt:lpstr>
      <vt:lpstr>How to contribute?</vt:lpstr>
      <vt:lpstr>MVA – Transform to app model</vt:lpstr>
      <vt:lpstr>CSOM – latest updates in Nov and Dec CU Coming to redistributables early Jan</vt:lpstr>
      <vt:lpstr>Roadmap – What’s coming?</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2014-12-16T18:09:48Z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